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8" r:id="rId9"/>
    <p:sldId id="305" r:id="rId10"/>
    <p:sldId id="320" r:id="rId11"/>
    <p:sldId id="322" r:id="rId12"/>
    <p:sldId id="321" r:id="rId13"/>
    <p:sldId id="317" r:id="rId14"/>
    <p:sldId id="316" r:id="rId15"/>
    <p:sldId id="319" r:id="rId16"/>
    <p:sldId id="331" r:id="rId17"/>
    <p:sldId id="333" r:id="rId18"/>
    <p:sldId id="334" r:id="rId19"/>
    <p:sldId id="336" r:id="rId20"/>
    <p:sldId id="359" r:id="rId21"/>
    <p:sldId id="360"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65710" autoAdjust="0"/>
  </p:normalViewPr>
  <p:slideViewPr>
    <p:cSldViewPr snapToGrid="0">
      <p:cViewPr varScale="1">
        <p:scale>
          <a:sx n="101" d="100"/>
          <a:sy n="101" d="100"/>
        </p:scale>
        <p:origin x="2028"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9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2018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Sage Robertson, CTO, Contoso Air</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Contoso Air employees affix RFID tag to customer’s checked luggage, and associates it with the customer and flight information using a PowerApps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PowerApps application triggers this information to be stored in Cosmos DB via an HttpTrigger.</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RFID scanners along luggage conveyor belts scan the tags.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RFID scanner utilizes MQTT protocol to send a status message for the luggage to an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IoT Hub is configured with a Service Bus Queue endpoint and corresponding filter that identifies the status message.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are matched and forwarded to the Service Bus Queue. Having the messages sent to the Service Bus Queue ensures reliability as items will not be removed from the queue until processed.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Function triggered by queue stores the current location of the luggage into Cosmos DB.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Luggage is again scanned using a PowerApps mobile application as it is loaded onto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initiated via an HttpTrigger when the luggage is scanned, and the location of the luggage is updated as having been loaded on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all luggage has been loaded onto the plane, the baggage handler application sends another message indicating all bags are loaded on the plane, this status is also sent along to Cosmos DB via an HttpTrigger.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PowerApps push notifications and email notifications sent to personnel for any discrepancies.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can access their Xamarin-based mobile application to view luggage location details.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same workflow as outlined above, once the flight has landed at its destination, each bag is scanned upon its removal from the plane and its location information is updated. The luggage is then placed on the luggage conveyor belt at baggage claim where RFID scanners will again scan them and update their location. The customer is then able to retrieve their bag from baggage claim.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Given their existing services, how would you ensure that all communication to and from the system is secured? How would you authenticate and authorize an RFID scanner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With the use of the Azure IoT SDK, authentication and authorization of a device can occur using the MQTT protocol automatically using only the IoT Hub connection string. Alternatively, MQTT can be used directly (in cases where the SDK can’t be used) by issuing a CONNECT packet that provides a Client Id, Username and Password – where password is a generated SAS token. It is important to note that MQTT tokens are time sensitive and have an expiration.</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an employee using a client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Given Contoso Air is already federating their AD, it makes sense that any employee-related client applications utilize Azure Active Directory.</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 customer using a mobile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authentication extension of the backend server SDK for Azure Mobile App, federated authentication via Azure Active Directory, Facebook, Google, Microsoft or Twitter is possible. If their current external facing website uses a different identity provider, the SDK also allows for custom identity provider integration through custom code. Furthermore, API controllers and/or methods can be additionally secured individually, for instance, for a .NET backend, using the [Authorize] attribute.</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ensure that in-transit data is secured?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Communications into Azure IoT Hub can use TLS/SSL configuration, similarly when connecting the Xamarin applications to the Azure App Service, SSL may be used. Communications from employee applications are secured using Azure Active Directory with the credentials of the actual user.</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format would you choose for the messages being ingested by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format as it is currently the most popular format for modern IoT and Web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the messages that need to be ingested.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messages will be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“baggageId” :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“customerId”: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“scannerId”: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“flightId”: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“locationId”: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“timestamp”: “timestamp”,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“status”: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“isBaggageMessage”: bool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status value will be determined by the source of the message. For example, a message sent from an employee checking in a bag for a customer would be assigned a status of “desk-check-in”, and an RFID scanner would have a status of “rfid-scanner,” allowing each message to be associated with the mechanism sending it. The </a:t>
            </a:r>
            <a:r>
              <a:rPr lang="en-US" b="0" i="1" dirty="0"/>
              <a:t>isBaggageMessage</a:t>
            </a:r>
            <a:r>
              <a:rPr lang="en-US" b="0" i="0" dirty="0"/>
              <a:t> property indicates whether the message was received as a result of scanning the RFID tag on a piece of luggage, or if the message was sent by an employee using a mobile app, such as a baggage handler sending a message that the last bag has been loaded onto a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is the anticipated volume in messages expected from the RFID IoT solution that Contoso Air will need to support given their employee and customer 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Contoso Air has distributed their Azure resources across 3 regions. At any given time, Contoso has an average of 120 active flights on the ground (processing baggage) at 60 locations worldwide. Each flight has an estimated 180 customers with an average of 360 checked bags. Each bag’s location is recorded at minimum 5 times for each flight, 2 of which occur via RFID scanners. Assuming that it takes one hour to get bags from one location at an airport to another, at maximum, they can expect 120 (flights) x 360 (bags) x 2 (rfid checkpoints) messages per hour divided across their 3 Azure regions. (120 x 360 x 2)/3 = 28,800 messages per hour per region or 691,200 messages per day per region. As such, implementing an IoT hub in each region at the S2 level (unlimited devices, 6 million messages per day is required and provides much room for future growth). At the service bus level,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propose they ingest that quantity of RFID messages? What Azure service(s) would you recommend and why? At what initial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As the daily messages exceed 400k per region, implementing an IoT hub in each region at the S2 level (unlimited devices, 6 million messages per day) is required and provides plenty of room for future growth. At the service bus level (queue),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protocol would they use in sending data to the service(s)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Currently the most popular protocol for IoT devices to send data to IoT Hub is via MQTT.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any endpoint(s)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&lt;tbd&gt;. .azure-devices.net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use to guarantee ingested data is processed reliably?</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Azure IoT Hub is designed to ingest data at a high scale. To ensure ingested data is processed reliably, a filter is defined to identify the incoming baggage messages that will forward them to a Service Bus Queue. This queue will house all messages until such a time that they are processed. This means that even during peak loads, no messages will be lost, and all messages will eventually be processed from this queue.</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ensure that the data is processed with low-latency?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IoT Hubs and Service Bus Queues are put in place in each of the 3 Azure regions chosen by Contoso Air. This means that data is processed closest to the source geographically thus reducing latency.</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persist the current state of the RFID luggage tag?</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Cosmos DB is chosen to persist the data and history of the RFID luggage tag.</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will you ensure that persisted data is available at low-latency around the globe?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Cosmos DB is automatically geographically replicated across all regions around the world. This ensures data is available globally at low-latency.</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recommend that will provide read-only luggage information to the Customer mobile application. Why did you make this choice?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Mobile Application Services will be used to service the Customer mobile application. These services extend Azure App Services by adding support for things like user sign-in and push notifications.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protocol is used when the Customer mobile application initiates communication with the service you decided upon in #1?</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HTTPS will be used to ensure secure communication between the mobile application and the mobile App Services.</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Which Azure service do you recommend using for housing application source code?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services do you recommend for automated builds, testing, and deployment?</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 and Visual Studio App Center (VSAC) for the Xamarin Application. VSAC provides a centralized conglomeration of services focusing on critical mobile development activities. These services include source control, automated builds/continuous integration, testing, distribution, persistent data storage, authentication (including AAD), crash reporting, and analytics.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store application secrets, such as certificates or connection strings so that they aren’t readily available in client application source control?</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Key Vault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bridge data between on-premises systems and Microsoft Azure?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only area where on-premises data is required is through the employee applications that are implemented using PowerApps. PowerApps Data Gateway is a tool that provides a way to define hybrid connections between on-premises data sources and the employee PowerApps.  Similarly, if the need arises, the Azure Service Bus can be used to create hybrid connections to on-premises data.</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 would you recommend for Contoso Air business users to be able to self-service a CRUD (Create, Read, Update, Delete) application that can be made available on both web and mobile?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PowerApps provide a way for employees of Contoso Air to tailor their own applications to suit the needs of their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Contoso Air is worried about potential security-related disruptions to the system.</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the design of this solution, security has been at the forefront of the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communication between environments, devices and regions are performed over secured channels.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TLS/SSL from RFID channels, Active Directory and client credentials from employee applications, as well as SSL and a JWT-token based security in the Xamarin-based mobile application.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is concern over Azure’s ability to communicate reliably with IoT RFID scanners.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3 Azure regions already defined for Contoso Air. The IoT hub and Service Bus Queues are implemented in all regions to ensure the best quality communication.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Is Xamarin the right solution for the customer mobile applications?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Xamarin Forms has been chosen as the solution for the mobile applications. This makes sense as the definition of the user interface is ubiquitous across all the target mobile platforms for this application, thus reducing development time.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545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How does this solution guarantee low data 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Azure resources in this solution are either implemented or replicated into all main regions identified by Contoso Air.</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will be multiple of scanners being used at a given time, does this solution scale?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an IoT perspective, the IoT hub has been designed to be able to ingest an immense amount of data. Given that the Contoso Air recommended tier for the IoT Hub (S2) allows for 6 million messages a day, they will only be expecting approximately 700K messages, allowing lots of space for future growth.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 new system may require querying data from on-premises data sources, how do you bridge that gap?</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On-premises data can be bridged with PowerApps Data Gateway or a Hybrid connection endpoint defined in the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832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10/21/2018 1:48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Founded in 1932, Contoso Air is a leader in the air travel industry, servicing more than 70 countries/regions around the world. As a large, globally distributed company, with tens of thousands of employees, Contoso Air has been slow to adopt and integrate modern technologies into their business processes and operations, causing them to lose ground to small, more nimble competitors. This has also lead to some dissatisfaction among customers and employees, who are increasingly mobile and technologically savvy.</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They recently launched an initiative to modernize their applications and infrastructure, starting with migrating their email, file sharing, collaboration, chat and VoIP systems into the cloud, leveraging services provided by Office 365. For this, they also set up federated Active Directory, and have resources spread across three Azure regions. Ultimately, they hope to move to a 100% cloud infrastructure eventually, but they have numerous legacy systems which will be extremely costly to upgrade and migrate.</a:t>
            </a:r>
          </a:p>
          <a:p>
            <a:pPr marL="0" lv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Sage Robertson, Contoso Air’s CTO, has requested a proof-of-concept (PoC) solution for leveraging Azure to modernize their baggage handling and tracking process. This solution should include the introduction of RFID luggage tags, equipping baggage handlers with mobile scanning devices, and a customer luggage tracking mobile application. Mobile applications should allow customers and employees to accurately track the location of a piece of luggage, from the time the customer checks it to them retrieving it from baggage claim. This solution must be able to securely bridge to their on-premise infrastructure to retrieve customer flight and ticketing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Low-latency data replication across geographical regions</a:t>
            </a:r>
          </a:p>
          <a:p>
            <a:pPr marL="171450" indent="-171450">
              <a:buFont typeface="Arial" panose="020B0604020202020204" pitchFamily="34" charset="0"/>
              <a:buChar char="•"/>
            </a:pPr>
            <a:r>
              <a:rPr lang="en-US" dirty="0"/>
              <a:t>Client applications for web, iOS, Android, and UWP </a:t>
            </a:r>
          </a:p>
          <a:p>
            <a:pPr marL="171450" indent="-171450">
              <a:buFont typeface="Arial" panose="020B0604020202020204" pitchFamily="34" charset="0"/>
              <a:buChar char="•"/>
            </a:pPr>
            <a:r>
              <a:rPr lang="en-US" dirty="0"/>
              <a:t>Real-time location data for baggage</a:t>
            </a:r>
          </a:p>
          <a:p>
            <a:pPr marL="171450" indent="-171450">
              <a:buFont typeface="Arial" panose="020B0604020202020204" pitchFamily="34" charset="0"/>
              <a:buChar char="•"/>
            </a:pPr>
            <a:r>
              <a:rPr lang="en-US" dirty="0"/>
              <a:t>RFID labels, antennas, scanners, and employee mobile application</a:t>
            </a:r>
          </a:p>
          <a:p>
            <a:pPr marL="171450" indent="-171450">
              <a:buFont typeface="Arial" panose="020B0604020202020204" pitchFamily="34" charset="0"/>
              <a:buChar char="•"/>
            </a:pPr>
            <a:r>
              <a:rPr lang="en-US" dirty="0"/>
              <a:t>The ability to quickly innovate on new mobile application features with high quality</a:t>
            </a:r>
          </a:p>
          <a:p>
            <a:pPr marL="628650" lvl="1" indent="-171450">
              <a:buFont typeface="Arial" panose="020B0604020202020204" pitchFamily="34" charset="0"/>
              <a:buChar char="•"/>
            </a:pPr>
            <a:r>
              <a:rPr lang="en-US" dirty="0"/>
              <a:t>Automated Build, Test, and Deployment</a:t>
            </a:r>
          </a:p>
          <a:p>
            <a:pPr marL="628650" lvl="1" indent="-171450">
              <a:buFont typeface="Arial" panose="020B0604020202020204" pitchFamily="34" charset="0"/>
              <a:buChar char="•"/>
            </a:pPr>
            <a:r>
              <a:rPr lang="en-US" dirty="0"/>
              <a:t>Crash/Analytics</a:t>
            </a:r>
          </a:p>
          <a:p>
            <a:pPr marL="628650" lvl="1" indent="-171450">
              <a:buFont typeface="Arial" panose="020B0604020202020204" pitchFamily="34" charset="0"/>
              <a:buChar char="•"/>
            </a:pPr>
            <a:r>
              <a:rPr lang="en-US" dirty="0"/>
              <a:t>Dashboarding</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Contoso Air is worried about potential security-related disruptions to the system.</a:t>
            </a:r>
          </a:p>
          <a:p>
            <a:pPr marL="171450" indent="-171450">
              <a:buFont typeface="Arial" panose="020B0604020202020204" pitchFamily="34" charset="0"/>
              <a:buChar char="•"/>
            </a:pPr>
            <a:r>
              <a:rPr lang="en-US" dirty="0"/>
              <a:t>There is concern over Azure’s ability to communicate reliably with IoT RFID scanners.</a:t>
            </a:r>
          </a:p>
          <a:p>
            <a:pPr marL="171450" indent="-171450">
              <a:buFont typeface="Arial" panose="020B0604020202020204" pitchFamily="34" charset="0"/>
              <a:buChar char="•"/>
            </a:pPr>
            <a:r>
              <a:rPr lang="en-US" dirty="0"/>
              <a:t>Is Xamarin the right solution for the customer mobile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does this solution guarantee low data latency?</a:t>
            </a:r>
          </a:p>
          <a:p>
            <a:pPr marL="171450" indent="-171450">
              <a:buFont typeface="Arial" panose="020B0604020202020204" pitchFamily="34" charset="0"/>
              <a:buChar char="•"/>
            </a:pPr>
            <a:r>
              <a:rPr lang="en-US" dirty="0"/>
              <a:t>There will be thousands of scanners being used at a given time, does this solution scale?</a:t>
            </a:r>
          </a:p>
          <a:p>
            <a:pPr marL="171450" indent="-171450">
              <a:buFont typeface="Arial" panose="020B0604020202020204" pitchFamily="34" charset="0"/>
              <a:buChar char="•"/>
            </a:pPr>
            <a:r>
              <a:rPr lang="en-US" dirty="0"/>
              <a:t>The new system may require querying data from on-premises data sources, how do you bridge that gap?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Mobile app innovation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Sage Robertson, CTO, Contoso Air</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preferred solution. From a high-level, RFID tags are attached to checked bag, and associated with a customer and flight. RFID tags are scanned throughout the transport process, allowing employees and customers to track the exact location of a bag using PowerApps and Xamarin mobile applications.&#10;" title="Solution architecture diagram">
            <a:extLst>
              <a:ext uri="{FF2B5EF4-FFF2-40B4-BE49-F238E27FC236}">
                <a16:creationId xmlns:a16="http://schemas.microsoft.com/office/drawing/2014/main" id="{22ABDC39-9C94-4C22-9AAC-86D7A8F8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10" y="1095904"/>
            <a:ext cx="8933779" cy="55898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03578"/>
          </a:xfrm>
        </p:spPr>
        <p:txBody>
          <a:bodyPr>
            <a:noAutofit/>
          </a:bodyPr>
          <a:lstStyle/>
          <a:p>
            <a:pPr marL="0" indent="0">
              <a:buNone/>
            </a:pPr>
            <a:r>
              <a:rPr lang="en-US" sz="3600" dirty="0">
                <a:solidFill>
                  <a:schemeClr val="tx1"/>
                </a:solidFill>
                <a:latin typeface="+mj-lt"/>
              </a:rPr>
              <a:t>Data Security</a:t>
            </a:r>
          </a:p>
        </p:txBody>
      </p:sp>
      <p:pic>
        <p:nvPicPr>
          <p:cNvPr id="5" name="Picture 4" descr="In the center is a cloud that contains three icons representing IoT Hub, PowerApps, and Azure App Service. A RFID Scanners icon points with an arrow labeled MQTT at the IoT Hub icon. An Employee Apps icon points at an Azure AD icon, which then points at the PowerApps icon. A Customer Mobile Apps icon points with an arrow labeled SSL at the Azure App Service icon." title="Preferred solution illustration">
            <a:extLst>
              <a:ext uri="{FF2B5EF4-FFF2-40B4-BE49-F238E27FC236}">
                <a16:creationId xmlns:a16="http://schemas.microsoft.com/office/drawing/2014/main" id="{C1D20BF2-A289-4832-95BC-DF216C5BD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1" y="1189176"/>
            <a:ext cx="11965577" cy="68580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369839" cy="843896"/>
          </a:xfrm>
        </p:spPr>
        <p:txBody>
          <a:bodyPr>
            <a:normAutofit/>
          </a:bodyPr>
          <a:lstStyle/>
          <a:p>
            <a:pPr marL="0" indent="0">
              <a:buNone/>
            </a:pPr>
            <a:r>
              <a:rPr lang="en-US" sz="3600" dirty="0">
                <a:solidFill>
                  <a:schemeClr val="tx1"/>
                </a:solidFill>
                <a:latin typeface="+mj-lt"/>
              </a:rPr>
              <a:t>Data Ingestion</a:t>
            </a:r>
          </a:p>
        </p:txBody>
      </p:sp>
      <p:pic>
        <p:nvPicPr>
          <p:cNvPr id="5" name="Picture 4" descr="A RFID Scanners icon points with an arrow labeled JSON at an IoT Hub icon, which in turn points at a Service Bus Queue icon." title="Preferred solution for data ingestion">
            <a:extLst>
              <a:ext uri="{FF2B5EF4-FFF2-40B4-BE49-F238E27FC236}">
                <a16:creationId xmlns:a16="http://schemas.microsoft.com/office/drawing/2014/main" id="{030D8271-5D8C-427B-82E6-782F13BB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7" y="2595625"/>
            <a:ext cx="11411943" cy="4117201"/>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5379312"/>
          </a:xfrm>
        </p:spPr>
        <p:txBody>
          <a:bodyPr>
            <a:normAutofit/>
          </a:bodyPr>
          <a:lstStyle/>
          <a:p>
            <a:pPr marL="0" indent="0">
              <a:buNone/>
            </a:pPr>
            <a:r>
              <a:rPr lang="en-US" sz="3600" dirty="0">
                <a:solidFill>
                  <a:schemeClr val="tx1"/>
                </a:solidFill>
              </a:rPr>
              <a:t>Data Processing</a:t>
            </a:r>
          </a:p>
          <a:p>
            <a:endParaRPr lang="en-US" sz="3600" dirty="0">
              <a:solidFill>
                <a:schemeClr val="tx1"/>
              </a:solidFill>
            </a:endParaRPr>
          </a:p>
          <a:p>
            <a:r>
              <a:rPr lang="en-US" sz="3200" dirty="0">
                <a:solidFill>
                  <a:schemeClr val="tx1"/>
                </a:solidFill>
                <a:latin typeface="+mn-lt"/>
              </a:rPr>
              <a:t>Service Bus Queue will house messages until processed</a:t>
            </a:r>
          </a:p>
          <a:p>
            <a:endParaRPr lang="en-US" sz="3200" dirty="0">
              <a:solidFill>
                <a:schemeClr val="tx1"/>
              </a:solidFill>
              <a:latin typeface="+mn-lt"/>
            </a:endParaRPr>
          </a:p>
          <a:p>
            <a:r>
              <a:rPr lang="en-US" sz="3200" dirty="0">
                <a:solidFill>
                  <a:schemeClr val="tx1"/>
                </a:solidFill>
                <a:latin typeface="+mn-lt"/>
              </a:rPr>
              <a:t>Use Cosmos DB to persist data</a:t>
            </a:r>
          </a:p>
          <a:p>
            <a:endParaRPr lang="en-US" sz="3200" dirty="0">
              <a:solidFill>
                <a:schemeClr val="tx1"/>
              </a:solidFill>
              <a:latin typeface="+mn-lt"/>
            </a:endParaRPr>
          </a:p>
          <a:p>
            <a:r>
              <a:rPr lang="en-US" sz="3200" dirty="0">
                <a:solidFill>
                  <a:schemeClr val="tx1"/>
                </a:solidFill>
                <a:latin typeface="+mn-lt"/>
              </a:rPr>
              <a:t>Cosmos DB geo-replication</a:t>
            </a:r>
          </a:p>
        </p:txBody>
      </p:sp>
      <p:pic>
        <p:nvPicPr>
          <p:cNvPr id="5" name="Picture 4" descr="Decorative images" title="Decorative images">
            <a:extLst>
              <a:ext uri="{FF2B5EF4-FFF2-40B4-BE49-F238E27FC236}">
                <a16:creationId xmlns:a16="http://schemas.microsoft.com/office/drawing/2014/main" id="{CD51D6E1-C703-415C-93F8-07354E3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38" y="1189176"/>
            <a:ext cx="3484462" cy="498302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55439" cy="5381305"/>
          </a:xfrm>
        </p:spPr>
        <p:txBody>
          <a:bodyPr>
            <a:normAutofit/>
          </a:bodyPr>
          <a:lstStyle/>
          <a:p>
            <a:pPr marL="0" indent="0">
              <a:buNone/>
            </a:pPr>
            <a:r>
              <a:rPr lang="en-US" sz="3600" dirty="0">
                <a:solidFill>
                  <a:schemeClr val="tx1"/>
                </a:solidFill>
                <a:latin typeface="+mj-lt"/>
              </a:rPr>
              <a:t>Data Exposure</a:t>
            </a:r>
          </a:p>
          <a:p>
            <a:endParaRPr lang="en-US" sz="3600" dirty="0">
              <a:solidFill>
                <a:schemeClr val="tx1"/>
              </a:solidFill>
            </a:endParaRPr>
          </a:p>
          <a:p>
            <a:r>
              <a:rPr lang="en-US" sz="3200" dirty="0">
                <a:solidFill>
                  <a:schemeClr val="tx1"/>
                </a:solidFill>
                <a:latin typeface="+mn-lt"/>
              </a:rPr>
              <a:t>Azure Mobile Application Services</a:t>
            </a:r>
          </a:p>
          <a:p>
            <a:endParaRPr lang="en-US" sz="3200" dirty="0">
              <a:solidFill>
                <a:schemeClr val="tx1"/>
              </a:solidFill>
              <a:latin typeface="+mn-lt"/>
            </a:endParaRPr>
          </a:p>
          <a:p>
            <a:r>
              <a:rPr lang="en-US" sz="3200" dirty="0">
                <a:solidFill>
                  <a:schemeClr val="tx1"/>
                </a:solidFill>
                <a:latin typeface="+mn-lt"/>
              </a:rPr>
              <a:t>Extend Azure App Services</a:t>
            </a:r>
          </a:p>
          <a:p>
            <a:endParaRPr lang="en-US" sz="3200" dirty="0">
              <a:solidFill>
                <a:schemeClr val="tx1"/>
              </a:solidFill>
              <a:latin typeface="+mn-lt"/>
            </a:endParaRPr>
          </a:p>
          <a:p>
            <a:r>
              <a:rPr lang="en-US" sz="3200" dirty="0">
                <a:solidFill>
                  <a:schemeClr val="tx1"/>
                </a:solidFill>
                <a:latin typeface="+mn-lt"/>
              </a:rPr>
              <a:t>HTTPS communication</a:t>
            </a:r>
          </a:p>
        </p:txBody>
      </p:sp>
      <p:pic>
        <p:nvPicPr>
          <p:cNvPr id="5" name="Picture 4" descr="Decorative images" title="Decorative images">
            <a:extLst>
              <a:ext uri="{FF2B5EF4-FFF2-40B4-BE49-F238E27FC236}">
                <a16:creationId xmlns:a16="http://schemas.microsoft.com/office/drawing/2014/main" id="{165AEF01-ADC0-432C-9C07-26DD1796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78" y="1185670"/>
            <a:ext cx="2743201" cy="498653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Client Applications</a:t>
            </a:r>
          </a:p>
        </p:txBody>
      </p:sp>
      <p:pic>
        <p:nvPicPr>
          <p:cNvPr id="6" name="Picture 5" descr="Client application icons, including Azure DevOps, Visual Studio App Center (VSAC), Key Vault, and PowerApps">
            <a:extLst>
              <a:ext uri="{FF2B5EF4-FFF2-40B4-BE49-F238E27FC236}">
                <a16:creationId xmlns:a16="http://schemas.microsoft.com/office/drawing/2014/main" id="{93B70242-7ADB-4BAD-A9D2-321030A0D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49" y="2400141"/>
            <a:ext cx="11412701" cy="3657917"/>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CFAD258B-B093-41DD-B8D7-770CD0C2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52" y="817967"/>
            <a:ext cx="2151236" cy="5722532"/>
          </a:xfrm>
          <a:prstGeom prst="rect">
            <a:avLst/>
          </a:prstGeom>
        </p:spPr>
      </p:pic>
    </p:spTree>
    <p:extLst>
      <p:ext uri="{BB962C8B-B14F-4D97-AF65-F5344CB8AC3E}">
        <p14:creationId xmlns:p14="http://schemas.microsoft.com/office/powerpoint/2010/main" val="1707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34778" y="1225434"/>
            <a:ext cx="11584795" cy="392722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using data emitted from RFID tags attached to airline passengers' checked luggage, and mobile applications to allow employees and customers to track those bags from any device.</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including mobile apps, by leveraging cloud services.  </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to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25CEC9E7-AEC9-4E73-A9C6-17E6BF9A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684" y="791480"/>
            <a:ext cx="2439882" cy="5776420"/>
          </a:xfrm>
          <a:prstGeom prst="rect">
            <a:avLst/>
          </a:prstGeom>
        </p:spPr>
      </p:pic>
    </p:spTree>
    <p:extLst>
      <p:ext uri="{BB962C8B-B14F-4D97-AF65-F5344CB8AC3E}">
        <p14:creationId xmlns:p14="http://schemas.microsoft.com/office/powerpoint/2010/main" val="404163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439520"/>
          </a:xfrm>
        </p:spPr>
        <p:txBody>
          <a:bodyPr>
            <a:normAutofit fontScale="70000" lnSpcReduction="20000"/>
          </a:bodyPr>
          <a:lstStyle/>
          <a:p>
            <a:pPr marL="0" indent="0">
              <a:lnSpc>
                <a:spcPct val="120000"/>
              </a:lnSpc>
              <a:buNone/>
            </a:pPr>
            <a:r>
              <a:rPr lang="en-US" sz="3600" dirty="0">
                <a:solidFill>
                  <a:schemeClr val="tx1"/>
                </a:solidFill>
              </a:rPr>
              <a:t>“</a:t>
            </a:r>
            <a:r>
              <a:rPr lang="en-US" sz="3600" i="1" dirty="0">
                <a:solidFill>
                  <a:schemeClr val="tx1"/>
                </a:solidFill>
              </a:rPr>
              <a:t>Contoso Air is excited to be expanding its cloud capabilities with this solution. Azure has already proven itself from our previous projects and efforts. We are confident that this solution will allow us to improve our baggage metrics immensely while at the same time improving our customer satisfaction numbers.</a:t>
            </a:r>
            <a:r>
              <a:rPr lang="en-US" sz="3600" dirty="0">
                <a:solidFill>
                  <a:schemeClr val="tx1"/>
                </a:solidFill>
              </a:rPr>
              <a:t>”</a:t>
            </a:r>
          </a:p>
          <a:p>
            <a:pPr marL="0" indent="0">
              <a:buNone/>
            </a:pPr>
            <a:endParaRPr lang="en-US" sz="3600" dirty="0">
              <a:solidFill>
                <a:schemeClr val="tx1"/>
              </a:solidFill>
              <a:latin typeface="+mn-lt"/>
            </a:endParaRPr>
          </a:p>
          <a:p>
            <a:pPr marL="0" indent="0" algn="r">
              <a:buNone/>
            </a:pPr>
            <a:r>
              <a:rPr lang="en-US" sz="3600" dirty="0">
                <a:solidFill>
                  <a:schemeClr val="tx1"/>
                </a:solidFill>
              </a:rPr>
              <a:t>- Sage Robertson, CTO, Contoso Air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223347"/>
          </a:xfrm>
        </p:spPr>
        <p:txBody>
          <a:bodyPr>
            <a:normAutofit fontScale="92500" lnSpcReduction="10000"/>
          </a:bodyPr>
          <a:lstStyle/>
          <a:p>
            <a:r>
              <a:rPr lang="en-US" sz="3600" dirty="0">
                <a:solidFill>
                  <a:schemeClr val="tx1"/>
                </a:solidFill>
              </a:rPr>
              <a:t>Contoso Air is a leader in the air travel industry</a:t>
            </a:r>
          </a:p>
          <a:p>
            <a:endParaRPr lang="en-US" sz="3600" dirty="0">
              <a:solidFill>
                <a:schemeClr val="tx1"/>
              </a:solidFill>
            </a:endParaRPr>
          </a:p>
          <a:p>
            <a:r>
              <a:rPr lang="en-US" sz="3600" dirty="0"/>
              <a:t>Customer is modernizing applications and infrastructure to remain competitive</a:t>
            </a:r>
          </a:p>
          <a:p>
            <a:endParaRPr lang="en-US" sz="3600" dirty="0"/>
          </a:p>
          <a:p>
            <a:r>
              <a:rPr lang="en-US" sz="3600" dirty="0"/>
              <a:t>Customer wants a PoC baggage handling and tracking process using RFID tags</a:t>
            </a:r>
          </a:p>
          <a:p>
            <a:endParaRPr lang="en-US" sz="3600" dirty="0"/>
          </a:p>
          <a:p>
            <a:r>
              <a:rPr lang="en-US" sz="3600" dirty="0"/>
              <a:t>Their cloud systems must be capable of securely retrieving data from on-premises systems</a:t>
            </a:r>
          </a:p>
          <a:p>
            <a:pPr marL="0" indent="0">
              <a:buNone/>
            </a:pPr>
            <a:endParaRPr lang="en-US" sz="3600" dirty="0"/>
          </a:p>
          <a:p>
            <a:pPr marL="0" indent="0">
              <a:buNone/>
            </a:pPr>
            <a:endParaRPr lang="en-US" sz="3600" dirty="0">
              <a:solidFill>
                <a:schemeClr val="tx1"/>
              </a:solidFill>
            </a:endParaRPr>
          </a:p>
        </p:txBody>
      </p:sp>
      <p:pic>
        <p:nvPicPr>
          <p:cNvPr id="5" name="Picture 4" descr="Decorative image" title="Decorative image">
            <a:extLst>
              <a:ext uri="{FF2B5EF4-FFF2-40B4-BE49-F238E27FC236}">
                <a16:creationId xmlns:a16="http://schemas.microsoft.com/office/drawing/2014/main" id="{8B8C5338-1FFE-400D-AB58-022A5BA8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9765715" cy="5376723"/>
          </a:xfrm>
        </p:spPr>
        <p:txBody>
          <a:bodyPr>
            <a:normAutofit fontScale="92500" lnSpcReduction="20000"/>
          </a:bodyPr>
          <a:lstStyle/>
          <a:p>
            <a:r>
              <a:rPr lang="en-US" sz="3600" dirty="0"/>
              <a:t>Low-latency global data replication</a:t>
            </a:r>
          </a:p>
          <a:p>
            <a:endParaRPr lang="en-US" sz="3600" dirty="0"/>
          </a:p>
          <a:p>
            <a:r>
              <a:rPr lang="en-US" sz="3600" dirty="0"/>
              <a:t>Apps for web, iOS, Android, and UWP</a:t>
            </a:r>
          </a:p>
          <a:p>
            <a:endParaRPr lang="en-US" sz="3600" dirty="0"/>
          </a:p>
          <a:p>
            <a:r>
              <a:rPr lang="en-US" sz="3600" dirty="0"/>
              <a:t>Real-time location data for baggage</a:t>
            </a:r>
          </a:p>
          <a:p>
            <a:endParaRPr lang="en-US" sz="3600" dirty="0"/>
          </a:p>
          <a:p>
            <a:r>
              <a:rPr lang="en-US" sz="3600" dirty="0"/>
              <a:t>RFID labels, antennas, scanners, and employee mobile application</a:t>
            </a:r>
          </a:p>
          <a:p>
            <a:endParaRPr lang="en-US" sz="3600" dirty="0"/>
          </a:p>
          <a:p>
            <a:r>
              <a:rPr lang="en-US" sz="3600" dirty="0"/>
              <a:t>Ability to rapidly build, test, and deploy application updates</a:t>
            </a:r>
          </a:p>
          <a:p>
            <a:endParaRPr lang="en-US" sz="3600" dirty="0"/>
          </a:p>
        </p:txBody>
      </p:sp>
      <p:pic>
        <p:nvPicPr>
          <p:cNvPr id="7" name="Picture 6" descr="Decorative image" title="Decorative image">
            <a:extLst>
              <a:ext uri="{FF2B5EF4-FFF2-40B4-BE49-F238E27FC236}">
                <a16:creationId xmlns:a16="http://schemas.microsoft.com/office/drawing/2014/main" id="{B620A9F1-3C3C-4A71-BF44-CC848C392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B456E8B5-1CDE-4631-9BE8-D4BE20620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27" y="776490"/>
            <a:ext cx="2171494" cy="57764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meet our needs?</a:t>
            </a:r>
          </a:p>
          <a:p>
            <a:endParaRPr lang="en-US" sz="3600" dirty="0">
              <a:solidFill>
                <a:schemeClr val="tx1"/>
              </a:solidFill>
            </a:endParaRPr>
          </a:p>
          <a:p>
            <a:r>
              <a:rPr lang="en-US" sz="3600" dirty="0">
                <a:solidFill>
                  <a:schemeClr val="tx1"/>
                </a:solidFill>
              </a:rPr>
              <a:t>How will on-premises data be securely queried by the </a:t>
            </a:r>
            <a:r>
              <a:rPr lang="en-US" sz="3600">
                <a:solidFill>
                  <a:schemeClr val="tx1"/>
                </a:solidFill>
              </a:rPr>
              <a:t>cloud solution?</a:t>
            </a:r>
            <a:endParaRPr lang="en-US" sz="3600" dirty="0">
              <a:solidFill>
                <a:schemeClr val="tx1"/>
              </a:solidFill>
            </a:endParaRPr>
          </a:p>
        </p:txBody>
      </p:sp>
      <p:pic>
        <p:nvPicPr>
          <p:cNvPr id="6" name="Picture 5" descr="Decorative images" title="Decorative images">
            <a:extLst>
              <a:ext uri="{FF2B5EF4-FFF2-40B4-BE49-F238E27FC236}">
                <a16:creationId xmlns:a16="http://schemas.microsoft.com/office/drawing/2014/main" id="{B974658B-5D8A-430E-8333-497A9694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425" y="791480"/>
            <a:ext cx="2439882" cy="5776420"/>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ata flow diagram illustrates how Microsoft Azure services like IoT Hub, Data Lake, and SQL Data Warehouse enable ‘big data’ solutions that can the handle high velocity data that is typical of IoT. Components in this diagram interact with each other between end users and the enterprise, and the components are organized in eight groups that flow in the following order: On Premises, Ingest, Stream Processing, Batch Storage, Speed Serving, Batch Processing, Batch View Serving, and Analytics Clients.&#10;&#10;At this time, we are unable to capture all of the information in the window. Future versions of this course should address this." title="Common Internet of Things (IoT) scenarios infographic">
            <a:extLst>
              <a:ext uri="{FF2B5EF4-FFF2-40B4-BE49-F238E27FC236}">
                <a16:creationId xmlns:a16="http://schemas.microsoft.com/office/drawing/2014/main" id="{1547D6CF-0C55-475B-81BC-DF12620CF8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83" y="996687"/>
            <a:ext cx="10212232" cy="566400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1279590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3272</Words>
  <Application>Microsoft Office PowerPoint</Application>
  <PresentationFormat>Widescreen</PresentationFormat>
  <Paragraphs>283</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Mobile app innovation</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2018-03-09T16:27:52Z</dcterms:created>
  <dcterms:modified xsi:type="dcterms:W3CDTF">2018-10-21T17:55:16Z</dcterms:modified>
</cp:coreProperties>
</file>